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embeddedFontLst>
    <p:embeddedFont>
      <p:font typeface="Economica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Schoolbook" panose="02040604050505020304" pitchFamily="18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Candara" panose="020E05020303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GFQu3A1HuOCmr+aJwHN47bePP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8196D5-8660-441F-8F55-BBAF47FD4275}">
  <a:tblStyle styleId="{FA8196D5-8660-441F-8F55-BBAF47FD4275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DE7"/>
          </a:solidFill>
        </a:fill>
      </a:tcStyle>
    </a:wholeTbl>
    <a:band1H>
      <a:tcTxStyle b="off" i="off"/>
      <a:tcStyle>
        <a:tcBdr/>
        <a:fill>
          <a:solidFill>
            <a:srgbClr val="FFD8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D8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427FF08-5C0B-4125-8520-82AB6AABD59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B413EA8-2204-4FEF-BDFE-F1B3CBE98B56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764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923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3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7892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805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8049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8419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7423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0317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4070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71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872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357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06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127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273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aeeeb7d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aeeeb7d3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3aeeeb7d3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4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84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825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3619c22661_0_1815"/>
          <p:cNvSpPr/>
          <p:nvPr/>
        </p:nvSpPr>
        <p:spPr>
          <a:xfrm>
            <a:off x="2744013" y="1008933"/>
            <a:ext cx="1081625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" name="Google Shape;15;g13619c22661_0_1815"/>
          <p:cNvSpPr/>
          <p:nvPr/>
        </p:nvSpPr>
        <p:spPr>
          <a:xfrm rot="10800000">
            <a:off x="5318350" y="4355671"/>
            <a:ext cx="1081625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" name="Google Shape;16;g13619c22661_0_1815"/>
          <p:cNvSpPr txBox="1">
            <a:spLocks noGrp="1"/>
          </p:cNvSpPr>
          <p:nvPr>
            <p:ph type="ctrTitle"/>
          </p:nvPr>
        </p:nvSpPr>
        <p:spPr>
          <a:xfrm>
            <a:off x="3044700" y="1925674"/>
            <a:ext cx="30546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3619c22661_0_1815"/>
          <p:cNvSpPr txBox="1">
            <a:spLocks noGrp="1"/>
          </p:cNvSpPr>
          <p:nvPr>
            <p:ph type="subTitle" idx="1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8" name="Google Shape;18;g13619c22661_0_18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619c22661_0_1843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3619c22661_0_184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5878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g13619c22661_0_18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619c22661_0_1847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g13619c22661_0_184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g13619c22661_0_1847"/>
          <p:cNvSpPr txBox="1">
            <a:spLocks noGrp="1"/>
          </p:cNvSpPr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g13619c22661_0_1847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20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2" name="Google Shape;72;g13619c22661_0_1847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g13619c22661_0_18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619c22661_0_1854"/>
          <p:cNvSpPr txBox="1">
            <a:spLocks noGrp="1"/>
          </p:cNvSpPr>
          <p:nvPr>
            <p:ph type="body" idx="1"/>
          </p:nvPr>
        </p:nvSpPr>
        <p:spPr>
          <a:xfrm>
            <a:off x="319500" y="5625233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76" name="Google Shape;76;g13619c22661_0_18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619c22661_0_1857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3619c22661_0_1857"/>
          <p:cNvSpPr txBox="1">
            <a:spLocks noGrp="1"/>
          </p:cNvSpPr>
          <p:nvPr>
            <p:ph type="title" hasCustomPrompt="1"/>
          </p:nvPr>
        </p:nvSpPr>
        <p:spPr>
          <a:xfrm>
            <a:off x="311700" y="1276167"/>
            <a:ext cx="8520600" cy="28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g13619c22661_0_1857"/>
          <p:cNvSpPr txBox="1">
            <a:spLocks noGrp="1"/>
          </p:cNvSpPr>
          <p:nvPr>
            <p:ph type="body" idx="1"/>
          </p:nvPr>
        </p:nvSpPr>
        <p:spPr>
          <a:xfrm>
            <a:off x="311700" y="4216000"/>
            <a:ext cx="8520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g13619c22661_0_185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3619c22661_0_18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13619c22661_0_18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g13619c22661_0_1864"/>
          <p:cNvSpPr txBox="1">
            <a:spLocks noGrp="1"/>
          </p:cNvSpPr>
          <p:nvPr>
            <p:ph type="dt" idx="10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13619c22661_0_186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4" name="Google Shape;24;g13619c22661_0_1864"/>
          <p:cNvSpPr txBox="1">
            <a:spLocks noGrp="1"/>
          </p:cNvSpPr>
          <p:nvPr>
            <p:ph type="ftr" idx="11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3619c22661_0_186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Resim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g13619c22661_0_187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g13619c22661_0_1870"/>
          <p:cNvSpPr/>
          <p:nvPr/>
        </p:nvSpPr>
        <p:spPr>
          <a:xfrm>
            <a:off x="8156448" y="5715000"/>
            <a:ext cx="548700" cy="54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0" name="Google Shape;30;g13619c22661_0_1870"/>
          <p:cNvSpPr txBox="1">
            <a:spLocks noGrp="1"/>
          </p:cNvSpPr>
          <p:nvPr>
            <p:ph type="title"/>
          </p:nvPr>
        </p:nvSpPr>
        <p:spPr>
          <a:xfrm rot="5400000">
            <a:off x="3350163" y="3200370"/>
            <a:ext cx="6309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3619c22661_0_1870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" name="Google Shape;32;g13619c22661_0_1870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?"/>
              <a:defRPr sz="1000"/>
            </a:lvl3pPr>
            <a:lvl4pPr marL="1828800" lvl="3" indent="-26288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4pPr>
            <a:lvl5pPr marL="2286000" lvl="4" indent="-267461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g13619c22661_0_187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g13619c22661_0_187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5" name="Google Shape;35;g13619c22661_0_187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g13619c22661_0_187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37;g13619c22661_0_187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g13619c22661_0_1870"/>
          <p:cNvSpPr txBox="1">
            <a:spLocks noGrp="1"/>
          </p:cNvSpPr>
          <p:nvPr>
            <p:ph type="dt" idx="10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13619c22661_0_187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0" name="Google Shape;40;g13619c22661_0_1870"/>
          <p:cNvSpPr txBox="1">
            <a:spLocks noGrp="1"/>
          </p:cNvSpPr>
          <p:nvPr>
            <p:ph type="ftr" idx="11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3619c22661_0_1836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13619c22661_0_18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3619c22661_0_1826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13619c22661_0_1826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13619c22661_0_1826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g13619c22661_0_18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3619c22661_0_1821"/>
          <p:cNvSpPr/>
          <p:nvPr/>
        </p:nvSpPr>
        <p:spPr>
          <a:xfrm flipH="1">
            <a:off x="7595938" y="613633"/>
            <a:ext cx="1081625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1" name="Google Shape;51;g13619c22661_0_1821"/>
          <p:cNvSpPr/>
          <p:nvPr/>
        </p:nvSpPr>
        <p:spPr>
          <a:xfrm rot="10800000" flipH="1">
            <a:off x="466425" y="4744471"/>
            <a:ext cx="1081625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2" name="Google Shape;52;g13619c22661_0_1821"/>
          <p:cNvSpPr txBox="1">
            <a:spLocks noGrp="1"/>
          </p:cNvSpPr>
          <p:nvPr>
            <p:ph type="title"/>
          </p:nvPr>
        </p:nvSpPr>
        <p:spPr>
          <a:xfrm>
            <a:off x="773700" y="2408600"/>
            <a:ext cx="7596600" cy="2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3619c22661_0_18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3619c22661_0_1831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3619c22661_0_1831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39999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g13619c22661_0_1831"/>
          <p:cNvSpPr txBox="1">
            <a:spLocks noGrp="1"/>
          </p:cNvSpPr>
          <p:nvPr>
            <p:ph type="body" idx="2"/>
          </p:nvPr>
        </p:nvSpPr>
        <p:spPr>
          <a:xfrm>
            <a:off x="4832400" y="1633633"/>
            <a:ext cx="39999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g13619c22661_0_18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619c22661_0_183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g13619c22661_0_1839"/>
          <p:cNvSpPr txBox="1">
            <a:spLocks noGrp="1"/>
          </p:cNvSpPr>
          <p:nvPr>
            <p:ph type="body" idx="1"/>
          </p:nvPr>
        </p:nvSpPr>
        <p:spPr>
          <a:xfrm>
            <a:off x="311700" y="1865867"/>
            <a:ext cx="2808000" cy="3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2" name="Google Shape;62;g13619c22661_0_18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3619c22661_0_1811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1" name="Google Shape;11;g13619c22661_0_1811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g13619c22661_0_18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2082425" y="1182029"/>
            <a:ext cx="6738175" cy="262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 dirty="0" smtClean="0">
                <a:latin typeface="Candara"/>
                <a:ea typeface="Candara"/>
                <a:cs typeface="Candara"/>
                <a:sym typeface="Candara"/>
              </a:rPr>
              <a:t>202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4</a:t>
            </a:r>
            <a:r>
              <a:rPr lang="tr-TR" dirty="0" smtClean="0">
                <a:latin typeface="Candara"/>
                <a:ea typeface="Candara"/>
                <a:cs typeface="Candara"/>
                <a:sym typeface="Candara"/>
              </a:rPr>
              <a:t>-202</a:t>
            </a:r>
            <a:r>
              <a:rPr lang="en-US" dirty="0">
                <a:latin typeface="Candara"/>
                <a:ea typeface="Candara"/>
                <a:cs typeface="Candara"/>
                <a:sym typeface="Candara"/>
              </a:rPr>
              <a:t>5</a:t>
            </a:r>
            <a:r>
              <a:rPr lang="tr-TR" dirty="0" smtClean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tr-TR" dirty="0">
                <a:latin typeface="Candara"/>
                <a:ea typeface="Candara"/>
                <a:cs typeface="Candara"/>
                <a:sym typeface="Candara"/>
              </a:rPr>
              <a:t>ASBU YDYO ORYANTASYON PROGRAMI</a:t>
            </a:r>
            <a:br>
              <a:rPr lang="tr-TR" dirty="0">
                <a:latin typeface="Candara"/>
                <a:ea typeface="Candara"/>
                <a:cs typeface="Candara"/>
                <a:sym typeface="Candara"/>
              </a:rPr>
            </a:br>
            <a:r>
              <a:rPr lang="tr-TR" dirty="0">
                <a:latin typeface="Candara"/>
                <a:ea typeface="Candara"/>
                <a:cs typeface="Candara"/>
                <a:sym typeface="Candara"/>
              </a:rPr>
              <a:t>/ORIENTATION PROGRAM</a:t>
            </a:r>
            <a:endParaRPr dirty="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2234825" y="3861550"/>
            <a:ext cx="6172200" cy="15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800" b="1" dirty="0" smtClean="0"/>
              <a:t>Program Coordinator </a:t>
            </a:r>
            <a:r>
              <a:rPr lang="en-US" sz="2800" b="1" dirty="0" err="1" smtClean="0"/>
              <a:t>Damla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Şahin</a:t>
            </a:r>
            <a:endParaRPr sz="2800" b="1" dirty="0"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1930025" cy="220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r-TR"/>
              <a:t>PRE-INTERMEDIATE WRITING</a:t>
            </a:r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/>
              <a:t>Serbest yazma aktiviteleri /Free writing activities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-TR"/>
              <a:t>Notlandırılan bir paragraf yazımı (one </a:t>
            </a:r>
            <a:r>
              <a:rPr lang="tr-TR" sz="2000"/>
              <a:t>graded writing task)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-TR"/>
              <a:t>Sınıf içerisinde dönüt verilen haftalık yazma etkinlikleri (weekly writing activities with feedback)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r-TR"/>
              <a:t>INTERMEDIATE WRITING</a:t>
            </a:r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 sz="2000"/>
              <a:t>Paragraf Yazımı  / Paragraph writing</a:t>
            </a:r>
            <a:endParaRPr sz="200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-TR" sz="2000"/>
              <a:t>Notlandırılan iki paragraf yazımı ( two graded writing tasks)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-TR" sz="2000"/>
              <a:t>Notlandırılmayan üç  paragraf yazımı (three ungraded writing tasks)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5005" y="3964698"/>
            <a:ext cx="3251045" cy="214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r-TR"/>
              <a:t>    SÜREÇ  (PROCESS)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 b="1" u="sng" dirty="0"/>
              <a:t>NOTLANDIRILAN YAZMA ÖDEVLERİ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-TR" b="1" u="sng" dirty="0"/>
              <a:t>Salı /Tuesday</a:t>
            </a:r>
            <a:r>
              <a:rPr lang="tr-TR" u="sng" dirty="0"/>
              <a:t>: Sınıfda yazma</a:t>
            </a:r>
            <a:r>
              <a:rPr lang="tr-TR" dirty="0"/>
              <a:t> (In-class writing)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-TR" b="1" u="sng" dirty="0"/>
              <a:t>Bir sonraki Salı (Next week on Tuesday): </a:t>
            </a:r>
            <a:r>
              <a:rPr lang="tr-TR" dirty="0"/>
              <a:t>Hocadan dönüt alma/ feedback</a:t>
            </a:r>
            <a:endParaRPr dirty="0"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 b="1" u="sng" dirty="0"/>
              <a:t>NOTLANDIRILMAYAN YAZMA ÖDEVLERİ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-TR" b="1" u="sng" dirty="0"/>
              <a:t>Salı /Tuesday</a:t>
            </a:r>
            <a:r>
              <a:rPr lang="tr-TR" u="sng" dirty="0"/>
              <a:t>: Sınıfda yazma</a:t>
            </a:r>
            <a:r>
              <a:rPr lang="tr-TR" dirty="0"/>
              <a:t> (In-class writing)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-TR" b="1" dirty="0"/>
              <a:t>Bir sonraki ders (Next  hour):</a:t>
            </a:r>
            <a:r>
              <a:rPr lang="tr-TR" dirty="0"/>
              <a:t>Sınıfta  dönüt alma/ feedback</a:t>
            </a:r>
            <a:endParaRPr dirty="0"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 dirty="0"/>
              <a:t/>
            </a:r>
            <a:br>
              <a:rPr lang="tr-TR" dirty="0"/>
            </a:b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99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50"/>
              <a:buFont typeface="Century Schoolbook"/>
              <a:buNone/>
            </a:pPr>
            <a:r>
              <a:rPr lang="tr-TR"/>
              <a:t>Konuşma ödevleri/ </a:t>
            </a:r>
            <a:r>
              <a:rPr lang="tr-TR" sz="2400" b="1"/>
              <a:t>SPEAKING TASKS</a:t>
            </a:r>
            <a:endParaRPr sz="2400" b="1"/>
          </a:p>
        </p:txBody>
      </p:sp>
      <p:graphicFrame>
        <p:nvGraphicFramePr>
          <p:cNvPr id="184" name="Google Shape;184;p11"/>
          <p:cNvGraphicFramePr/>
          <p:nvPr>
            <p:extLst>
              <p:ext uri="{D42A27DB-BD31-4B8C-83A1-F6EECF244321}">
                <p14:modId xmlns:p14="http://schemas.microsoft.com/office/powerpoint/2010/main" val="3833720899"/>
              </p:ext>
            </p:extLst>
          </p:nvPr>
        </p:nvGraphicFramePr>
        <p:xfrm>
          <a:off x="1466314" y="2586305"/>
          <a:ext cx="5017950" cy="3362975"/>
        </p:xfrm>
        <a:graphic>
          <a:graphicData uri="http://schemas.openxmlformats.org/drawingml/2006/table">
            <a:tbl>
              <a:tblPr firstRow="1" bandRow="1">
                <a:noFill/>
                <a:tableStyleId>{FA8196D5-8660-441F-8F55-BBAF47FD4275}</a:tableStyleId>
              </a:tblPr>
              <a:tblGrid>
                <a:gridCol w="1672650"/>
                <a:gridCol w="1672650"/>
                <a:gridCol w="1672650"/>
              </a:tblGrid>
              <a:tr h="51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tr-TR" sz="1800" u="none" strike="noStrike" cap="none" dirty="0">
                          <a:solidFill>
                            <a:schemeClr val="lt1"/>
                          </a:solidFill>
                        </a:rPr>
                        <a:t>ELE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solidFill>
                            <a:schemeClr val="lt1"/>
                          </a:solidFill>
                        </a:rPr>
                        <a:t>ELE-</a:t>
                      </a:r>
                      <a:r>
                        <a:rPr lang="tr-TR" sz="1800" u="none" strike="noStrike" cap="none" dirty="0" smtClean="0">
                          <a:solidFill>
                            <a:schemeClr val="lt1"/>
                          </a:solidFill>
                        </a:rPr>
                        <a:t>PRE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 smtClean="0">
                          <a:solidFill>
                            <a:schemeClr val="lt1"/>
                          </a:solidFill>
                        </a:rPr>
                        <a:t>PRE-INT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  <a:tr h="28495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rabicPeriod"/>
                      </a:pPr>
                      <a:r>
                        <a:rPr lang="tr-TR" sz="1800" u="none" strike="noStrike" cap="none">
                          <a:solidFill>
                            <a:schemeClr val="dk1"/>
                          </a:solidFill>
                        </a:rPr>
                        <a:t>Bireysel sınıf içi sunum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rabicPeriod"/>
                      </a:pPr>
                      <a:r>
                        <a:rPr lang="tr-TR" sz="1800" u="none" strike="noStrike" cap="none" dirty="0">
                          <a:solidFill>
                            <a:schemeClr val="dk1"/>
                          </a:solidFill>
                        </a:rPr>
                        <a:t>Bireysel sınıf içi sunum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</a:endParaRPr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AutoNum type="arabicPeriod"/>
                      </a:pPr>
                      <a:r>
                        <a:rPr lang="tr-TR" sz="1800" u="none" strike="noStrike" cap="none" dirty="0">
                          <a:solidFill>
                            <a:schemeClr val="dk1"/>
                          </a:solidFill>
                        </a:rPr>
                        <a:t>Bireysel sınıf içi sunum</a:t>
                      </a:r>
                      <a:endParaRPr sz="1800" u="none" strike="noStrike" cap="none" dirty="0">
                        <a:solidFill>
                          <a:schemeClr val="lt1"/>
                        </a:solidFill>
                      </a:endParaRPr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Schoolbook"/>
                        <a:buNone/>
                      </a:pPr>
                      <a:endParaRPr sz="18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11"/>
          <p:cNvSpPr txBox="1"/>
          <p:nvPr/>
        </p:nvSpPr>
        <p:spPr>
          <a:xfrm>
            <a:off x="611560" y="5949280"/>
            <a:ext cx="720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Individual in-class presentations  for all levels</a:t>
            </a:r>
            <a:endParaRPr sz="18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2155" y="504172"/>
            <a:ext cx="3368819" cy="162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1428"/>
              <a:buFont typeface="Century Schoolbook"/>
              <a:buNone/>
            </a:pPr>
            <a:r>
              <a:rPr lang="tr-TR"/>
              <a:t>Öğretmen Değerlendirmesi/ Instructor’s Grade</a:t>
            </a:r>
            <a:endParaRPr/>
          </a:p>
        </p:txBody>
      </p:sp>
      <p:graphicFrame>
        <p:nvGraphicFramePr>
          <p:cNvPr id="192" name="Google Shape;192;p12"/>
          <p:cNvGraphicFramePr/>
          <p:nvPr/>
        </p:nvGraphicFramePr>
        <p:xfrm>
          <a:off x="539552" y="1628800"/>
          <a:ext cx="8136900" cy="4824550"/>
        </p:xfrm>
        <a:graphic>
          <a:graphicData uri="http://schemas.openxmlformats.org/drawingml/2006/table">
            <a:tbl>
              <a:tblPr>
                <a:noFill/>
                <a:tableStyleId>{7B413EA8-2204-4FEF-BDFE-F1B3CBE98B56}</a:tableStyleId>
              </a:tblPr>
              <a:tblGrid>
                <a:gridCol w="513500"/>
                <a:gridCol w="3591925"/>
                <a:gridCol w="512975"/>
                <a:gridCol w="3518500"/>
              </a:tblGrid>
              <a:tr h="17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PERFORMANCE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ATTITUDE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</a:tr>
              <a:tr h="86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assignments are submitted on time.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assignments always reflect high effort on the part of the student.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always participates actively in class activities.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performs tasks to his/her best using English during the process.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comes to class on time every day with all the necessary books, materials and stationery.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(S)He always shows a positive attitude towards work and instructor, and he is very eager to learn English.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(H)e never distracts anyone in the class.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6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Almost all assignments are submitted on time.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assignments usually reflect high effort on the part of the student.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usually participates actively in class activities.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performs tasks comprehensively using English as much as possible with very minor use of Turkish.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mostly comes to class on time with all the necessary books, materials and stationery.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(S)He shows a positive attitude towards work and instructor most of the time.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(H)e does not distract anyone in the class.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61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 assignments are submitted on time.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assignments reflect satisfactory effort on the part of the student.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tries to participate in class activities most of the time.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(S)He tries to perform tasks well using English most of the time with short intervals of Turkish.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usually comes to class on time and rarely forgets books, materials and stationery.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usually shows a positive attitude towards work and instructor without causing any problems in the class.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 assignments are incomplete or not submitted on time.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 is a lack of effort to do the tasks well.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participates in class activities to some extent &amp;or distracted &amp;or often uses Turkish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sometimes comes to class after the instructor and sometimes forgets books, materials and stationery.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shows a neutral attitude towards work and instructor.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(S)He sometimes distracts others.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does little homework.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(H)e rarely participates in class activities and insists on speaking Turkish.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is usually late for classes.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(H)e usually comes to classes without the required materials.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(H)e usually distracts the others in class and shows a negative attitude towards work and instructor.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9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does no homework.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S(H)e does not participate in class activities &amp; or uses Turkish most of the time in the classes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student always disturbs class atmosphere or he is disrespectful to others in the class.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(H)e always comes to classes late or shows no presence at all.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(H)e always comes to class without the required materials.</a:t>
                      </a:r>
                      <a:endParaRPr sz="1400" u="none" strike="noStrike" cap="none"/>
                    </a:p>
                  </a:txBody>
                  <a:tcPr marL="51775" marR="517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43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57"/>
              <a:buFont typeface="Century Schoolbook"/>
              <a:buNone/>
            </a:pPr>
            <a:r>
              <a:rPr lang="tr-TR" sz="5400"/>
              <a:t>   Moodle   </a:t>
            </a:r>
            <a:endParaRPr sz="5400"/>
          </a:p>
        </p:txBody>
      </p:sp>
      <p:sp>
        <p:nvSpPr>
          <p:cNvPr id="198" name="Google Shape;198;p13"/>
          <p:cNvSpPr txBox="1">
            <a:spLocks noGrp="1"/>
          </p:cNvSpPr>
          <p:nvPr>
            <p:ph type="body" idx="1"/>
          </p:nvPr>
        </p:nvSpPr>
        <p:spPr>
          <a:xfrm>
            <a:off x="457200" y="2141034"/>
            <a:ext cx="7467600" cy="433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Font typeface="Arial"/>
              <a:buChar char="•"/>
            </a:pPr>
            <a:r>
              <a:rPr lang="tr-TR"/>
              <a:t>Seviyelere ve sınıflara göre çevrimiçi sınıflar açılacaktır.</a:t>
            </a:r>
            <a:endParaRPr/>
          </a:p>
          <a:p>
            <a:pPr marL="274320" lvl="0" indent="-167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Char char="•"/>
            </a:pPr>
            <a:r>
              <a:rPr lang="tr-TR"/>
              <a:t>Dersle ilgili duyurular ve her türlü materyal paylaşımı bu platformdan yapılacaktır. </a:t>
            </a:r>
            <a:endParaRPr/>
          </a:p>
          <a:p>
            <a:pPr marL="274320" lvl="0" indent="-167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Arial"/>
              <a:buChar char="•"/>
            </a:pPr>
            <a:r>
              <a:rPr lang="tr-TR"/>
              <a:t>At all levels, virtual classes will be formed on Moodle and all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tr-TR"/>
              <a:t>announcements and material sharing will be done on Moodle.</a:t>
            </a:r>
            <a:endParaRPr/>
          </a:p>
        </p:txBody>
      </p:sp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1" y="618893"/>
            <a:ext cx="4479653" cy="98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1428"/>
              <a:buFont typeface="Century Schoolbook"/>
              <a:buNone/>
            </a:pPr>
            <a:r>
              <a:rPr lang="tr-TR"/>
              <a:t>ÇEVRİMİÇİ ödev/ </a:t>
            </a:r>
            <a:br>
              <a:rPr lang="tr-TR"/>
            </a:br>
            <a:r>
              <a:rPr lang="tr-TR"/>
              <a:t>myenglishlab homework</a:t>
            </a: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00"/>
              <a:buNone/>
            </a:pPr>
            <a:r>
              <a:rPr lang="tr-TR" b="1"/>
              <a:t>Bu süreç için nelere ihtiyacınız var?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00"/>
              <a:buFont typeface="Arial"/>
              <a:buChar char="•"/>
            </a:pPr>
            <a:r>
              <a:rPr lang="tr-TR"/>
              <a:t>Orjinal kitap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00"/>
              <a:buFont typeface="Arial"/>
              <a:buChar char="•"/>
            </a:pPr>
            <a:r>
              <a:rPr lang="tr-TR"/>
              <a:t>Orjinal kitaptaki giriş kodu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00"/>
              <a:buFont typeface="Arial"/>
              <a:buChar char="•"/>
            </a:pPr>
            <a:r>
              <a:rPr lang="tr-TR"/>
              <a:t>My English Lab kayıt süreci hakkında bilgilendirme &amp; sınıf kaydı için gerekli giriş kodu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00"/>
              <a:buNone/>
            </a:pPr>
            <a:r>
              <a:rPr lang="tr-TR" b="1"/>
              <a:t>What do you need for the process?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00"/>
              <a:buFont typeface="Arial"/>
              <a:buChar char="•"/>
            </a:pPr>
            <a:r>
              <a:rPr lang="tr-TR"/>
              <a:t>The original book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00"/>
              <a:buFont typeface="Arial"/>
              <a:buChar char="•"/>
            </a:pPr>
            <a:r>
              <a:rPr lang="tr-TR"/>
              <a:t>Access code in the original book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01"/>
              <a:buFont typeface="Arial"/>
              <a:buChar char="•"/>
            </a:pPr>
            <a:r>
              <a:rPr lang="tr-TR"/>
              <a:t>Information about My English Lab registration process &amp; Course ID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You need to buy original books so that you have the chance to do online homework and get %10 out of 100 as part of the continuous assessment elements</a:t>
            </a:r>
            <a:endParaRPr/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The process will be shared with you in details</a:t>
            </a:r>
            <a:endParaRPr/>
          </a:p>
          <a:p>
            <a:pPr marL="285750" lvl="0" indent="-1790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900"/>
              <a:buFont typeface="Arial"/>
              <a:buNone/>
            </a:pPr>
            <a:endParaRPr/>
          </a:p>
        </p:txBody>
      </p:sp>
      <p:pic>
        <p:nvPicPr>
          <p:cNvPr id="206" name="Google Shape;20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3312">
            <a:off x="5180393" y="1049365"/>
            <a:ext cx="3780138" cy="116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1428"/>
              <a:buFont typeface="Century Schoolbook"/>
              <a:buNone/>
            </a:pPr>
            <a:r>
              <a:rPr lang="tr-TR"/>
              <a:t>ASBÜ YDY / ASBÜ SFL </a:t>
            </a:r>
            <a:br>
              <a:rPr lang="tr-TR"/>
            </a:br>
            <a:r>
              <a:rPr lang="tr-TR"/>
              <a:t>OFFICIAL Social Media Accounts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46" y="1939637"/>
            <a:ext cx="7761187" cy="41342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1" y="942109"/>
            <a:ext cx="8707021" cy="526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</p:txBody>
      </p:sp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980" y="1600200"/>
            <a:ext cx="7188819" cy="487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>
            <a:spLocks noGrp="1"/>
          </p:cNvSpPr>
          <p:nvPr>
            <p:ph type="body" idx="1"/>
          </p:nvPr>
        </p:nvSpPr>
        <p:spPr>
          <a:xfrm>
            <a:off x="457200" y="2029522"/>
            <a:ext cx="7467600" cy="3791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4859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324674" y="548680"/>
            <a:ext cx="7467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1428"/>
              <a:buFont typeface="Century Schoolbook"/>
              <a:buNone/>
            </a:pPr>
            <a:r>
              <a:rPr lang="tr-TR" b="1"/>
              <a:t>İÇİNDEKİLER / Content</a:t>
            </a:r>
            <a:endParaRPr b="1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323528" y="1484784"/>
            <a:ext cx="8064896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AutoNum type="arabicPeriod"/>
            </a:pPr>
            <a:r>
              <a:rPr lang="tr-TR" dirty="0" smtClean="0"/>
              <a:t>KİTAP </a:t>
            </a:r>
            <a:r>
              <a:rPr lang="tr-TR" dirty="0"/>
              <a:t>VE MATERYALLER / Books and Materials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tr-TR" dirty="0"/>
              <a:t>PERİYOD DERS İÇERİĞİ / Content(Period)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AutoNum type="arabicPeriod"/>
            </a:pPr>
            <a:r>
              <a:rPr lang="tr-TR" dirty="0"/>
              <a:t>ÖĞRENCİ DÖNEM DEĞERLENDİRME KRİTERLERİ / Assessment Elements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tr-TR" dirty="0"/>
              <a:t>YAZMA DERSİ, ÖDEVLERİ / Writing Assignments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tr-TR" dirty="0"/>
              <a:t>KONUŞMA ÖDEVİ / Speaking Assignment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AutoNum type="arabicPeriod"/>
            </a:pPr>
            <a:r>
              <a:rPr lang="tr-TR" dirty="0"/>
              <a:t>MOODLE BİLGİLENDİRME / Moodle</a:t>
            </a:r>
            <a:endParaRPr sz="1200"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tr-TR" dirty="0"/>
              <a:t>ÇEVRİMİÇİ ÖDEV BİLGİLENDİRME / Online Assignment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tr-TR" dirty="0"/>
              <a:t>ASBÜ </a:t>
            </a:r>
            <a:r>
              <a:rPr lang="tr-TR" dirty="0" smtClean="0"/>
              <a:t> </a:t>
            </a:r>
            <a:r>
              <a:rPr lang="tr-TR" dirty="0"/>
              <a:t>Sosyal Medya / </a:t>
            </a:r>
            <a:r>
              <a:rPr lang="tr-TR" dirty="0" smtClean="0"/>
              <a:t>A</a:t>
            </a:r>
            <a:r>
              <a:rPr lang="en-US" dirty="0" smtClean="0"/>
              <a:t>SBU</a:t>
            </a:r>
            <a:r>
              <a:rPr lang="tr-TR" dirty="0" smtClean="0"/>
              <a:t> </a:t>
            </a:r>
            <a:r>
              <a:rPr lang="tr-TR" dirty="0"/>
              <a:t>Social Media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KİTAPLAR/Coursebooks</a:t>
            </a:r>
            <a:endParaRPr/>
          </a:p>
        </p:txBody>
      </p:sp>
      <p:graphicFrame>
        <p:nvGraphicFramePr>
          <p:cNvPr id="101" name="Google Shape;101;p5"/>
          <p:cNvGraphicFramePr/>
          <p:nvPr>
            <p:extLst>
              <p:ext uri="{D42A27DB-BD31-4B8C-83A1-F6EECF244321}">
                <p14:modId xmlns:p14="http://schemas.microsoft.com/office/powerpoint/2010/main" val="201108750"/>
              </p:ext>
            </p:extLst>
          </p:nvPr>
        </p:nvGraphicFramePr>
        <p:xfrm>
          <a:off x="457198" y="1700808"/>
          <a:ext cx="5999020" cy="3617605"/>
        </p:xfrm>
        <a:graphic>
          <a:graphicData uri="http://schemas.openxmlformats.org/drawingml/2006/table">
            <a:tbl>
              <a:tblPr firstRow="1" bandRow="1">
                <a:noFill/>
                <a:tableStyleId>{FA8196D5-8660-441F-8F55-BBAF47FD4275}</a:tableStyleId>
              </a:tblPr>
              <a:tblGrid>
                <a:gridCol w="1634008"/>
                <a:gridCol w="2026895"/>
                <a:gridCol w="2338117"/>
              </a:tblGrid>
              <a:tr h="71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lt1"/>
                          </a:solidFill>
                        </a:rPr>
                        <a:t>BEGINNER&amp;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u="none" strike="noStrike" cap="none" dirty="0" smtClean="0">
                          <a:solidFill>
                            <a:schemeClr val="lt1"/>
                          </a:solidFill>
                        </a:rPr>
                        <a:t>ELEMENTARY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entury Schoolbook"/>
                        <a:buNone/>
                      </a:pPr>
                      <a:r>
                        <a:rPr lang="en-US" sz="1400" u="none" strike="noStrike" cap="none" dirty="0" smtClean="0"/>
                        <a:t>ELEMENTARY/PRE-INTERMEDIATE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PRE-INTERMEDIATE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</a:tr>
              <a:tr h="13329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Speakout</a:t>
                      </a:r>
                      <a:r>
                        <a:rPr lang="en-US" dirty="0" smtClean="0"/>
                        <a:t> A1</a:t>
                      </a:r>
                    </a:p>
                    <a:p>
                      <a:r>
                        <a:rPr lang="en-US" dirty="0" err="1" smtClean="0"/>
                        <a:t>Speakout</a:t>
                      </a:r>
                      <a:r>
                        <a:rPr lang="en-US" baseline="0" dirty="0" smtClean="0"/>
                        <a:t> A2</a:t>
                      </a:r>
                      <a:endParaRPr lang="tr-TR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err="1" smtClean="0"/>
                        <a:t>Speakout</a:t>
                      </a:r>
                      <a:r>
                        <a:rPr lang="en-US" sz="1050" baseline="0" dirty="0" smtClean="0"/>
                        <a:t> A2</a:t>
                      </a:r>
                      <a:endParaRPr lang="tr-TR" sz="105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err="1" smtClean="0"/>
                        <a:t>Speakout</a:t>
                      </a:r>
                      <a:r>
                        <a:rPr lang="en-US" sz="1050" baseline="0" dirty="0" smtClean="0"/>
                        <a:t> B1</a:t>
                      </a:r>
                      <a:endParaRPr lang="tr-TR" sz="1050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err="1" smtClean="0"/>
                        <a:t>Speakout</a:t>
                      </a:r>
                      <a:r>
                        <a:rPr lang="en-US" sz="1050" baseline="0" dirty="0" smtClean="0"/>
                        <a:t> B1</a:t>
                      </a:r>
                      <a:endParaRPr lang="tr-TR" sz="1050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 dirty="0"/>
                    </a:p>
                  </a:txBody>
                  <a:tcPr marL="91450" marR="91450" marT="45725" marB="45725"/>
                </a:tc>
              </a:tr>
              <a:tr h="628750">
                <a:tc>
                  <a:txBody>
                    <a:bodyPr/>
                    <a:lstStyle/>
                    <a:p>
                      <a:r>
                        <a:rPr lang="en-US" dirty="0" smtClean="0"/>
                        <a:t>North Star Listening and Speaking</a:t>
                      </a:r>
                      <a:r>
                        <a:rPr lang="en-US" baseline="0" dirty="0" smtClean="0"/>
                        <a:t> 1</a:t>
                      </a:r>
                      <a:endParaRPr lang="tr-TR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North Star Listening and Speaking</a:t>
                      </a:r>
                      <a:r>
                        <a:rPr lang="en-US" sz="1050" baseline="0" dirty="0" smtClean="0"/>
                        <a:t> 1</a:t>
                      </a:r>
                      <a:endParaRPr lang="tr-TR" sz="1050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smtClean="0"/>
                        <a:t>North Star Listening and Speaking</a:t>
                      </a:r>
                      <a:r>
                        <a:rPr lang="en-US" sz="1050" baseline="0" dirty="0" smtClean="0"/>
                        <a:t> 2</a:t>
                      </a:r>
                      <a:endParaRPr lang="tr-TR" sz="1050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sz="1050" b="1" u="none" strike="noStrike" cap="none" dirty="0"/>
                    </a:p>
                  </a:txBody>
                  <a:tcPr marL="91450" marR="91450" marT="45725" marB="45725"/>
                </a:tc>
              </a:tr>
              <a:tr h="83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1" u="none" strike="noStrike" cap="none" dirty="0" smtClean="0"/>
                        <a:t>My Grammar Lab</a:t>
                      </a:r>
                      <a:endParaRPr sz="105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1" u="none" strike="noStrike" cap="none" dirty="0" smtClean="0"/>
                        <a:t>My Grammar Lab</a:t>
                      </a:r>
                      <a:endParaRPr lang="en-US" sz="105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entury Schoolbook"/>
                        <a:buNone/>
                        <a:tabLst/>
                        <a:defRPr/>
                      </a:pPr>
                      <a:r>
                        <a:rPr lang="en-US" sz="1050" b="1" u="none" strike="noStrike" cap="none" dirty="0" smtClean="0"/>
                        <a:t>My Grammar Lab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Century Schoolbook"/>
                        <a:buNone/>
                      </a:pPr>
                      <a:endParaRPr sz="1050" b="1" u="none" strike="noStrike" cap="non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02" name="Google Shape;102;p5"/>
          <p:cNvSpPr txBox="1"/>
          <p:nvPr/>
        </p:nvSpPr>
        <p:spPr>
          <a:xfrm>
            <a:off x="539552" y="5795972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393551" y="5301208"/>
            <a:ext cx="763483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Okuma ve Dinleme Serbest Çalışma Kitapçığı ve ses dosyaları, dilbilgisi materyalleri ve diğer materyaller Moodle üzerinden gönderilecektir.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&amp; Listening self-study booklet and audios, grammar materials, writing booklets for intermediate and upper-intermediate level, and all the other supplementary materials will be shared on Moodle.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457200" y="384048"/>
            <a:ext cx="7467600" cy="118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1428"/>
              <a:buFont typeface="Century Schoolbook"/>
              <a:buNone/>
            </a:pPr>
            <a:r>
              <a:rPr lang="tr-TR"/>
              <a:t>ÖRNEK PERİYOD DERS İÇERİĞİ /</a:t>
            </a:r>
            <a:br>
              <a:rPr lang="tr-TR"/>
            </a:br>
            <a:r>
              <a:rPr lang="tr-TR" sz="2200"/>
              <a:t>SAMPLE </a:t>
            </a:r>
            <a:r>
              <a:rPr lang="tr-TR"/>
              <a:t>Period Content</a:t>
            </a:r>
            <a:endParaRPr/>
          </a:p>
        </p:txBody>
      </p:sp>
      <p:sp>
        <p:nvSpPr>
          <p:cNvPr id="110" name="Google Shape;110;p6"/>
          <p:cNvSpPr txBox="1"/>
          <p:nvPr/>
        </p:nvSpPr>
        <p:spPr>
          <a:xfrm>
            <a:off x="1238672" y="1562894"/>
            <a:ext cx="59046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r-TR" sz="1200" b="1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202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</a:t>
            </a:r>
            <a:r>
              <a:rPr lang="tr-TR" sz="1200" b="1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-20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25</a:t>
            </a:r>
            <a:r>
              <a:rPr lang="tr-TR" sz="1200" b="1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tr-TR" sz="12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INTERMEDIATE LEVEL STUDENT WEEKLY OUTLINE </a:t>
            </a:r>
            <a:endParaRPr sz="1200" b="1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111" name="Google Shape;111;p6"/>
          <p:cNvGraphicFramePr/>
          <p:nvPr>
            <p:extLst>
              <p:ext uri="{D42A27DB-BD31-4B8C-83A1-F6EECF244321}">
                <p14:modId xmlns:p14="http://schemas.microsoft.com/office/powerpoint/2010/main" val="1137836340"/>
              </p:ext>
            </p:extLst>
          </p:nvPr>
        </p:nvGraphicFramePr>
        <p:xfrm>
          <a:off x="342250" y="2245625"/>
          <a:ext cx="8459500" cy="3606670"/>
        </p:xfrm>
        <a:graphic>
          <a:graphicData uri="http://schemas.openxmlformats.org/drawingml/2006/table">
            <a:tbl>
              <a:tblPr bandRow="1">
                <a:noFill/>
                <a:tableStyleId>{B427FF08-5C0B-4125-8520-82AB6AABD59E}</a:tableStyleId>
              </a:tblPr>
              <a:tblGrid>
                <a:gridCol w="361950"/>
                <a:gridCol w="843925"/>
                <a:gridCol w="1223000"/>
                <a:gridCol w="2512700"/>
                <a:gridCol w="1357625"/>
                <a:gridCol w="720100"/>
                <a:gridCol w="720100"/>
                <a:gridCol w="720100"/>
              </a:tblGrid>
              <a:tr h="494875"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WEEK</a:t>
                      </a:r>
                      <a:endParaRPr sz="8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SPEAKOUT</a:t>
                      </a:r>
                      <a:endParaRPr sz="800" b="1" i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71755" marR="717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i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-intermediate</a:t>
                      </a:r>
                      <a:endParaRPr sz="800" b="1" i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GRAMMAR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MATERIAL/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GRAMMAR WORKSHEET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TASK</a:t>
                      </a:r>
                      <a:endParaRPr sz="8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SPEAKING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Teacher Assessment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Pearson-myenglishlab assignments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</a:tr>
              <a:tr h="31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p.6- 18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BOOKLET: Error codes practice (page 31,32)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highlight>
                            <a:srgbClr val="FFC0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TASKS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 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See explanation 1 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See explanation 2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34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p.19-27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Adjectives &amp;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Adverbs (Intensifiers)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BOOKLET: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1: 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Introduction to Paragraph Writing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highlight>
                            <a:srgbClr val="FFC0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TASKS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329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p.28-38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Linkers 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BOOKLET: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2: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highlight>
                            <a:srgbClr val="FFC0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 1:</a:t>
                      </a: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Opinion Paragraph</a:t>
                      </a:r>
                      <a:r>
                        <a:rPr lang="tr-TR" sz="8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GRADED</a:t>
                      </a:r>
                      <a:endParaRPr sz="8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29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p.38-47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highlight>
                            <a:srgbClr val="FFC0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 2: </a:t>
                      </a: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Writing response </a:t>
                      </a:r>
                      <a:r>
                        <a:rPr lang="tr-TR" sz="8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GRADED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Quiz 1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31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p.48-57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BOOKLET: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3: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highlight>
                            <a:srgbClr val="FFC0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 3:</a:t>
                      </a: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Cause or Effect paragraph </a:t>
                      </a:r>
                      <a:r>
                        <a:rPr lang="tr-TR" sz="800" b="1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UNGRADED</a:t>
                      </a:r>
                      <a:endParaRPr sz="800" b="1" u="none" strike="noStrike" cap="non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highlight>
                            <a:srgbClr val="FFC0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 1:</a:t>
                      </a: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individual in-class presentation  (assignment) </a:t>
                      </a:r>
                      <a:r>
                        <a:rPr lang="tr-TR" sz="8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GRADED</a:t>
                      </a:r>
                      <a:endParaRPr sz="8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p.58-64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Noun Clauses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BOOKLET: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4: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highlight>
                            <a:srgbClr val="FFC0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 4:</a:t>
                      </a: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Advantage or Disadvantage paragraph  </a:t>
                      </a:r>
                      <a:r>
                        <a:rPr lang="tr-TR" sz="800" b="1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UNGRADED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highlight>
                            <a:srgbClr val="FFC0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Submission:</a:t>
                      </a: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Task 1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individual in-class presentation  on Monday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32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p.64-72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Relative Clauses (Worksheet)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BOOKLET: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Chapter 5: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highlight>
                            <a:srgbClr val="FFC0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 5:</a:t>
                      </a: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Problem solution paragraph  </a:t>
                      </a:r>
                      <a:r>
                        <a:rPr lang="tr-TR" sz="800" b="1" u="none" strike="noStrike" cap="non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UNGRADED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Quiz 2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25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p.72-85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Writing BOOKLET: Chapter 6 -Revision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highlight>
                          <a:srgbClr val="FFC0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  <a:tr h="10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End course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 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 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tr-TR" sz="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ECT</a:t>
                      </a: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tr-TR"/>
              <a:t> </a:t>
            </a:r>
            <a:r>
              <a:rPr lang="tr-TR">
                <a:latin typeface="Candara"/>
                <a:ea typeface="Candara"/>
                <a:cs typeface="Candara"/>
                <a:sym typeface="Candara"/>
              </a:rPr>
              <a:t>Dönem İçi Ödev ve Aktiviteler </a:t>
            </a:r>
            <a:r>
              <a:rPr lang="tr-TR"/>
              <a:t>/ </a:t>
            </a:r>
            <a:r>
              <a:rPr lang="tr-TR" sz="2200">
                <a:latin typeface="Candara"/>
                <a:ea typeface="Candara"/>
                <a:cs typeface="Candara"/>
                <a:sym typeface="Candara"/>
              </a:rPr>
              <a:t>CONTINUOUS ASSESSMENT ELEMENTS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117" name="Google Shape;117;p7"/>
          <p:cNvGraphicFramePr/>
          <p:nvPr>
            <p:extLst>
              <p:ext uri="{D42A27DB-BD31-4B8C-83A1-F6EECF244321}">
                <p14:modId xmlns:p14="http://schemas.microsoft.com/office/powerpoint/2010/main" val="2847424861"/>
              </p:ext>
            </p:extLst>
          </p:nvPr>
        </p:nvGraphicFramePr>
        <p:xfrm>
          <a:off x="457200" y="1548041"/>
          <a:ext cx="7713050" cy="3977675"/>
        </p:xfrm>
        <a:graphic>
          <a:graphicData uri="http://schemas.openxmlformats.org/drawingml/2006/table">
            <a:tbl>
              <a:tblPr>
                <a:noFill/>
                <a:tableStyleId>{7B413EA8-2204-4FEF-BDFE-F1B3CBE98B56}</a:tableStyleId>
              </a:tblPr>
              <a:tblGrid>
                <a:gridCol w="775500"/>
                <a:gridCol w="1697725"/>
                <a:gridCol w="1842175"/>
                <a:gridCol w="1686725"/>
                <a:gridCol w="1710925"/>
              </a:tblGrid>
              <a:tr h="2709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39475" marR="39475" marT="26300" marB="26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tr-TR" sz="1000" u="none" strike="noStrike" cap="none"/>
                        <a:t/>
                      </a:r>
                      <a:br>
                        <a:rPr lang="tr-TR" sz="1000" u="none" strike="noStrike" cap="none"/>
                      </a:br>
                      <a:endParaRPr sz="1000" u="none" strike="noStrike" cap="none"/>
                    </a:p>
                  </a:txBody>
                  <a:tcPr marL="39475" marR="39475" marT="26300" marB="26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Yazma ödevleri / Writing </a:t>
                      </a:r>
                      <a:r>
                        <a:rPr lang="tr-TR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Assignments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2800" u="none" strike="noStrike" cap="none"/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Konuşma Ödev</a:t>
                      </a:r>
                      <a:r>
                        <a:rPr lang="tr-TR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tr-TR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 Speaking </a:t>
                      </a:r>
                      <a:r>
                        <a:rPr lang="tr-TR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Assignment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r-TR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2800" u="none" strike="noStrike" cap="none"/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Ödevler / Online hw.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Schoolbook"/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tr-TR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2800" u="none" strike="noStrike" cap="none"/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800" u="none" strike="noStrike" cap="none" dirty="0" smtClean="0"/>
                        <a:t>QUIZ </a:t>
                      </a:r>
                      <a:endParaRPr sz="2800" u="none" strike="noStrike" cap="none" dirty="0"/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9F7"/>
                    </a:solidFill>
                  </a:tcPr>
                </a:tc>
              </a:tr>
              <a:tr h="67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tr-TR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0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tr-TR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0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tr-TR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0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0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0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tr-TR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0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tr-TR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0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20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PRE-INT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tr-TR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0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tr-TR" sz="20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0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tr-TR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475" marR="39475" marT="26300" marB="26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8" name="Google Shape;118;p7"/>
          <p:cNvSpPr/>
          <p:nvPr/>
        </p:nvSpPr>
        <p:spPr>
          <a:xfrm>
            <a:off x="2647950" y="19907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tr-T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tr-T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/>
        </p:nvSpPr>
        <p:spPr>
          <a:xfrm>
            <a:off x="857224" y="1643050"/>
            <a:ext cx="73581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aphicFrame>
        <p:nvGraphicFramePr>
          <p:cNvPr id="124" name="Google Shape;124;p8"/>
          <p:cNvGraphicFramePr/>
          <p:nvPr>
            <p:extLst>
              <p:ext uri="{D42A27DB-BD31-4B8C-83A1-F6EECF244321}">
                <p14:modId xmlns:p14="http://schemas.microsoft.com/office/powerpoint/2010/main" val="3733064303"/>
              </p:ext>
            </p:extLst>
          </p:nvPr>
        </p:nvGraphicFramePr>
        <p:xfrm>
          <a:off x="1937880" y="1313872"/>
          <a:ext cx="4636750" cy="3675075"/>
        </p:xfrm>
        <a:graphic>
          <a:graphicData uri="http://schemas.openxmlformats.org/drawingml/2006/table">
            <a:tbl>
              <a:tblPr firstRow="1" bandRow="1">
                <a:noFill/>
                <a:tableStyleId>{FA8196D5-8660-441F-8F55-BBAF47FD4275}</a:tableStyleId>
              </a:tblPr>
              <a:tblGrid>
                <a:gridCol w="2318375"/>
                <a:gridCol w="2318375"/>
              </a:tblGrid>
              <a:tr h="71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r-TR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Hangi koşulda bir üst kura geçerim?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tr-TR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Hangi koşulda İngilizce Muafiyet Sınavına girebilirim?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296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tr-TR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Aşağıdaki değerlendirme unsurlarından en az </a:t>
                      </a:r>
                      <a:r>
                        <a:rPr lang="tr-TR" sz="14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lang="en-US" sz="14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tr-TR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puan toplayarak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Quizler </a:t>
                      </a: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tr-TR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 değerlendirme unsurları </a:t>
                      </a: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tr-TR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Aşağıdaki değerlendirme unsurlarından en az </a:t>
                      </a:r>
                      <a:r>
                        <a:rPr lang="tr-TR" sz="14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puan toplayarak</a:t>
                      </a:r>
                      <a:endParaRPr lang="tr-TR" sz="14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Schoolbook"/>
                        <a:buNone/>
                      </a:pPr>
                      <a:endParaRPr lang="tr-TR" sz="1400" u="none" strike="noStrike" cap="none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Quizler (</a:t>
                      </a:r>
                      <a:r>
                        <a:rPr lang="en-US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0%)</a:t>
                      </a:r>
                      <a:endParaRPr lang="tr-TR" sz="14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lang="tr-TR" sz="14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 değerlendirme unsurları (</a:t>
                      </a:r>
                      <a:r>
                        <a:rPr lang="en-US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tr-TR" sz="140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0%)</a:t>
                      </a:r>
                      <a:endParaRPr lang="tr-TR" sz="14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tr-TR" sz="1400" u="none" strike="noStrike" cap="none" dirty="0" smtClean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25" name="Google Shape;125;p8"/>
          <p:cNvSpPr txBox="1"/>
          <p:nvPr/>
        </p:nvSpPr>
        <p:spPr>
          <a:xfrm>
            <a:off x="857224" y="773032"/>
            <a:ext cx="6357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Seviyeler İçin Performans Değerlendirme Unsurları</a:t>
            </a:r>
            <a:endParaRPr sz="20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g13aeeeb7d31_0_0"/>
          <p:cNvGraphicFramePr/>
          <p:nvPr>
            <p:extLst>
              <p:ext uri="{D42A27DB-BD31-4B8C-83A1-F6EECF244321}">
                <p14:modId xmlns:p14="http://schemas.microsoft.com/office/powerpoint/2010/main" val="2768704765"/>
              </p:ext>
            </p:extLst>
          </p:nvPr>
        </p:nvGraphicFramePr>
        <p:xfrm>
          <a:off x="686099" y="170530"/>
          <a:ext cx="5331850" cy="5541025"/>
        </p:xfrm>
        <a:graphic>
          <a:graphicData uri="http://schemas.openxmlformats.org/drawingml/2006/table">
            <a:tbl>
              <a:tblPr bandRow="1">
                <a:noFill/>
                <a:tableStyleId>{FA8196D5-8660-441F-8F55-BBAF47FD4275}</a:tableStyleId>
              </a:tblPr>
              <a:tblGrid>
                <a:gridCol w="2344675"/>
                <a:gridCol w="2987175"/>
              </a:tblGrid>
              <a:tr h="87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b="1" u="none" strike="noStrike" cap="none" dirty="0"/>
                        <a:t>How to pass the module?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r-TR" sz="1400" b="1" u="none" strike="noStrike" cap="none"/>
                        <a:t>How to be eligible to take the EPE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467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tr-TR" sz="1600" u="none" strike="noStrike" cap="none" dirty="0"/>
                        <a:t> </a:t>
                      </a:r>
                      <a:endParaRPr sz="1600" u="none" strike="noStrike" cap="none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tr-TR" sz="1600" b="1" u="none" strike="noStrike" cap="none" dirty="0"/>
                        <a:t>Collect at least </a:t>
                      </a:r>
                      <a:r>
                        <a:rPr lang="tr-TR" sz="1600" b="1" u="none" strike="noStrike" cap="none" dirty="0" smtClean="0"/>
                        <a:t>7</a:t>
                      </a:r>
                      <a:r>
                        <a:rPr lang="en-US" sz="1600" b="1" u="none" strike="noStrike" cap="none" dirty="0" smtClean="0"/>
                        <a:t>0</a:t>
                      </a:r>
                      <a:r>
                        <a:rPr lang="tr-TR" sz="1600" b="1" u="none" strike="noStrike" cap="none" dirty="0" smtClean="0"/>
                        <a:t> </a:t>
                      </a:r>
                      <a:r>
                        <a:rPr lang="tr-TR" sz="1600" b="1" u="none" strike="noStrike" cap="none" dirty="0"/>
                        <a:t>points from</a:t>
                      </a:r>
                      <a:endParaRPr sz="1600" b="1" u="none" strike="noStrike" cap="none" dirty="0"/>
                    </a:p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tr-TR" sz="1600" u="none" strike="noStrike" cap="none" dirty="0"/>
                        <a:t>Quizzes </a:t>
                      </a:r>
                      <a:r>
                        <a:rPr lang="tr-TR" sz="1600" u="none" strike="noStrike" cap="none" dirty="0" smtClean="0"/>
                        <a:t>(</a:t>
                      </a:r>
                      <a:r>
                        <a:rPr lang="en-US" sz="1600" u="none" strike="noStrike" cap="none" dirty="0" smtClean="0"/>
                        <a:t>5</a:t>
                      </a:r>
                      <a:r>
                        <a:rPr lang="tr-TR" sz="1600" u="none" strike="noStrike" cap="none" dirty="0" smtClean="0"/>
                        <a:t>0</a:t>
                      </a:r>
                      <a:r>
                        <a:rPr lang="tr-TR" sz="1600" u="none" strike="noStrike" cap="none" dirty="0"/>
                        <a:t>%)</a:t>
                      </a:r>
                      <a:endParaRPr sz="1600" u="none" strike="noStrike" cap="none" dirty="0"/>
                    </a:p>
                    <a:p>
                      <a:pPr marL="5207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tr-TR" sz="1600" u="none" strike="noStrike" cap="none" dirty="0"/>
                        <a:t>+</a:t>
                      </a:r>
                      <a:endParaRPr sz="1600" u="none" strike="noStrike" cap="none" dirty="0"/>
                    </a:p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tr-TR" sz="1600" u="none" strike="noStrike" cap="none" dirty="0"/>
                        <a:t>Continuous assessment elements </a:t>
                      </a:r>
                      <a:r>
                        <a:rPr lang="tr-TR" sz="1600" u="none" strike="noStrike" cap="none" dirty="0" smtClean="0"/>
                        <a:t>(</a:t>
                      </a:r>
                      <a:r>
                        <a:rPr lang="en-US" sz="1600" u="none" strike="noStrike" cap="none" dirty="0" smtClean="0"/>
                        <a:t>2</a:t>
                      </a:r>
                      <a:r>
                        <a:rPr lang="tr-TR" sz="1600" u="none" strike="noStrike" cap="none" dirty="0" smtClean="0"/>
                        <a:t>0%)</a:t>
                      </a:r>
                      <a:endParaRPr sz="1600" u="none" strike="noStrike" cap="none"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tr-TR" sz="1600" u="none" strike="noStrike" cap="none" dirty="0"/>
                        <a:t> </a:t>
                      </a:r>
                      <a:endParaRPr sz="1600" u="none" strike="noStrike" cap="none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tr-TR" sz="1600" b="1" u="none" strike="noStrike" cap="none" dirty="0"/>
                        <a:t>Collect at least </a:t>
                      </a:r>
                      <a:r>
                        <a:rPr lang="en-US" sz="1600" b="1" u="none" strike="noStrike" cap="none" dirty="0" smtClean="0"/>
                        <a:t>7</a:t>
                      </a:r>
                      <a:r>
                        <a:rPr lang="tr-TR" sz="1600" b="1" u="none" strike="noStrike" cap="none" dirty="0" smtClean="0"/>
                        <a:t>0 </a:t>
                      </a:r>
                      <a:r>
                        <a:rPr lang="tr-TR" sz="1600" b="1" u="none" strike="noStrike" cap="none" dirty="0"/>
                        <a:t>points from</a:t>
                      </a:r>
                      <a:endParaRPr sz="1600" b="1" u="none" strike="noStrike" cap="none" dirty="0"/>
                    </a:p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tr-TR" sz="1600" u="none" strike="noStrike" cap="none" dirty="0"/>
                        <a:t>Quizzes </a:t>
                      </a:r>
                      <a:r>
                        <a:rPr lang="tr-TR" sz="1600" u="none" strike="noStrike" cap="none" dirty="0" smtClean="0"/>
                        <a:t>(</a:t>
                      </a:r>
                      <a:r>
                        <a:rPr lang="en-US" sz="1600" u="none" strike="noStrike" cap="none" dirty="0" smtClean="0"/>
                        <a:t>5</a:t>
                      </a:r>
                      <a:r>
                        <a:rPr lang="tr-TR" sz="1600" u="none" strike="noStrike" cap="none" dirty="0" smtClean="0"/>
                        <a:t>0</a:t>
                      </a:r>
                      <a:r>
                        <a:rPr lang="tr-TR" sz="1600" u="none" strike="noStrike" cap="none" dirty="0"/>
                        <a:t>%)</a:t>
                      </a:r>
                      <a:endParaRPr sz="1600" u="none" strike="noStrike" cap="none" dirty="0"/>
                    </a:p>
                    <a:p>
                      <a:pPr marL="5207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tr-TR" sz="1600" u="none" strike="noStrike" cap="none" dirty="0"/>
                        <a:t>+</a:t>
                      </a:r>
                      <a:endParaRPr sz="1600" u="none" strike="noStrike" cap="none" dirty="0"/>
                    </a:p>
                    <a:p>
                      <a:pPr marL="342900" marR="0" lvl="0" indent="-342900" algn="just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tr-TR" sz="1600" u="none" strike="noStrike" cap="none" dirty="0"/>
                        <a:t>Continuous assessment elements </a:t>
                      </a:r>
                      <a:r>
                        <a:rPr lang="tr-TR" sz="1600" u="none" strike="noStrike" cap="none" dirty="0" smtClean="0"/>
                        <a:t>(</a:t>
                      </a:r>
                      <a:r>
                        <a:rPr lang="en-US" sz="1600" u="none" strike="noStrike" cap="none" dirty="0" smtClean="0"/>
                        <a:t>2</a:t>
                      </a:r>
                      <a:r>
                        <a:rPr lang="tr-TR" sz="1600" u="none" strike="noStrike" cap="none" dirty="0" smtClean="0"/>
                        <a:t>0</a:t>
                      </a:r>
                      <a:r>
                        <a:rPr lang="tr-TR" sz="1600" u="none" strike="noStrike" cap="none" dirty="0"/>
                        <a:t>%)</a:t>
                      </a:r>
                      <a:endParaRPr sz="1600" u="none" strike="noStrike" cap="none" dirty="0"/>
                    </a:p>
                    <a:p>
                      <a:pPr marL="52070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311700" y="421232"/>
            <a:ext cx="8520600" cy="214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r-TR" sz="4800">
                <a:latin typeface="Candara"/>
                <a:ea typeface="Candara"/>
                <a:cs typeface="Candara"/>
                <a:sym typeface="Candara"/>
              </a:rPr>
              <a:t>YAZMA DERSİ VE ÖDEVLERİ</a:t>
            </a:r>
            <a:br>
              <a:rPr lang="tr-TR" sz="4800">
                <a:latin typeface="Candara"/>
                <a:ea typeface="Candara"/>
                <a:cs typeface="Candara"/>
                <a:sym typeface="Candara"/>
              </a:rPr>
            </a:br>
            <a:r>
              <a:rPr lang="tr-TR" sz="4800">
                <a:latin typeface="Candara"/>
                <a:ea typeface="Candara"/>
                <a:cs typeface="Candara"/>
                <a:sym typeface="Candara"/>
              </a:rPr>
              <a:t>WRITING COURSES &amp; TASKS</a:t>
            </a:r>
            <a:endParaRPr sz="48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8" name="Google Shape;138;p3" descr="Gençler İçin El Yazısı Uygulaması: Çocukların Okuma Yazma Eğitim Kitapları  Deneme, öğrenci, çocuk, yüz, el png | PNGW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 descr="Gençler İçin El Yazısı Uygulaması: Çocukların Okuma Yazma Eğitim Kitapları  Deneme, öğrenci, çocuk, yüz, el png | PNGWin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1657" y="2854712"/>
            <a:ext cx="2921621" cy="3601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r-TR"/>
              <a:t>ELEMENTARY WRITING</a:t>
            </a:r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r-TR"/>
              <a:t>Serbest yazma etkinlikleri /Free writing activities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-TR"/>
              <a:t>Notlandırılan bir paragraf yazımı (one graded writing)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-TR"/>
              <a:t>Sınıf içerisinde dönüt verilen haftalık yazma etkinlikleri (weekly writing activities with feedback)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1309</Words>
  <Application>Microsoft Office PowerPoint</Application>
  <PresentationFormat>On-screen Show (4:3)</PresentationFormat>
  <Paragraphs>271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Economica</vt:lpstr>
      <vt:lpstr>Calibri</vt:lpstr>
      <vt:lpstr>Century Schoolbook</vt:lpstr>
      <vt:lpstr>Times New Roman</vt:lpstr>
      <vt:lpstr>Open Sans</vt:lpstr>
      <vt:lpstr>Arial</vt:lpstr>
      <vt:lpstr>Candara</vt:lpstr>
      <vt:lpstr>Luxe</vt:lpstr>
      <vt:lpstr>2024-2025 ASBU YDYO ORYANTASYON PROGRAMI /ORIENTATION PROGRAM</vt:lpstr>
      <vt:lpstr>İÇİNDEKİLER / Content</vt:lpstr>
      <vt:lpstr>KİTAPLAR/Coursebooks</vt:lpstr>
      <vt:lpstr>ÖRNEK PERİYOD DERS İÇERİĞİ / SAMPLE Period Content</vt:lpstr>
      <vt:lpstr> Dönem İçi Ödev ve Aktiviteler / CONTINUOUS ASSESSMENT ELEMENTS</vt:lpstr>
      <vt:lpstr>PowerPoint Presentation</vt:lpstr>
      <vt:lpstr>PowerPoint Presentation</vt:lpstr>
      <vt:lpstr>YAZMA DERSİ VE ÖDEVLERİ WRITING COURSES &amp; TASKS</vt:lpstr>
      <vt:lpstr>ELEMENTARY WRITING</vt:lpstr>
      <vt:lpstr>PRE-INTERMEDIATE WRITING</vt:lpstr>
      <vt:lpstr>INTERMEDIATE WRITING</vt:lpstr>
      <vt:lpstr>    SÜREÇ  (PROCESS)</vt:lpstr>
      <vt:lpstr>Konuşma ödevleri/ SPEAKING TASKS</vt:lpstr>
      <vt:lpstr>Öğretmen Değerlendirmesi/ Instructor’s Grade</vt:lpstr>
      <vt:lpstr>   Moodle   </vt:lpstr>
      <vt:lpstr>ÇEVRİMİÇİ ödev/  myenglishlab homework</vt:lpstr>
      <vt:lpstr>ASBÜ YDY / ASBÜ SFL  OFFICIAL Social Media Accounts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2024-2025 ASBU YDYO ORYANTASYON PROGRAMI /ORIENTATION PROGRAM</dc:title>
  <dc:creator>Nese Ekici Gencgun</dc:creator>
  <cp:lastModifiedBy>Lenovo</cp:lastModifiedBy>
  <cp:revision>4</cp:revision>
  <dcterms:created xsi:type="dcterms:W3CDTF">2018-09-16T12:04:51Z</dcterms:created>
  <dcterms:modified xsi:type="dcterms:W3CDTF">2024-09-22T17:15:36Z</dcterms:modified>
</cp:coreProperties>
</file>